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2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FFFFFF"/>
                </a:solidFill>
                <a:latin typeface="Arial"/>
              </a:defRPr>
            </a:pPr>
            <a:r>
              <a:rPr sz="1400" b="0" i="0" u="none" strike="noStrike">
                <a:solidFill>
                  <a:srgbClr val="FFFFFF"/>
                </a:solidFill>
                <a:latin typeface="Arial"/>
              </a:rPr>
              <a:t>Ad Spend by Platform</a:t>
            </a:r>
          </a:p>
        </c:rich>
      </c:tx>
      <c:layout/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Budget Split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FF6B4A"/>
              </a:solidFill>
              <a:effectLst/>
            </c:spPr>
          </c:dPt>
          <c:dPt>
            <c:idx val="1"/>
            <c:bubble3D val="0"/>
            <c:spPr>
              <a:solidFill>
                <a:srgbClr val="156A80"/>
              </a:solidFill>
              <a:effectLst/>
            </c:spPr>
          </c:dPt>
          <c:dLbls>
            <c:dLbl>
              <c:idx val="0"/>
              <c:numFmt formatCode="0&quot;%&quot;" sourceLinked="0"/>
              <c:spPr/>
              <c:txPr>
                <a:bodyPr/>
                <a:lstStyle/>
                <a:p>
                  <a:pPr>
                    <a:defRPr sz="13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&quot;%&quot;" sourceLinked="0"/>
              <c:spPr/>
              <c:txPr>
                <a:bodyPr/>
                <a:lstStyle/>
                <a:p>
                  <a:pPr>
                    <a:defRPr sz="13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&quot;%&quot;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Instagram – $1,200 (60%)</c:v>
                </c:pt>
                <c:pt idx="1">
                  <c:v>Facebook – $800 (40%)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D8E7E8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C2B30"/>
                </a:solidFill>
                <a:latin typeface="Arial"/>
              </a:defRPr>
            </a:pPr>
            <a:r>
              <a:rPr sz="1400" b="0" i="0" u="none" strike="noStrike">
                <a:solidFill>
                  <a:srgbClr val="1C2B30"/>
                </a:solidFill>
                <a:latin typeface="Arial"/>
              </a:rPr>
              <a:t>Actual vs. Target (% of target)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rgbClr val="156A8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C2B3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Website Traffic</c:v>
                  </c:pt>
                  <c:pt idx="1">
                    <c:v>Booking Requests</c:v>
                  </c:pt>
                  <c:pt idx="2">
                    <c:v>Conversion Rate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rgbClr val="FF6B4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C2B3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Website Traffic</c:v>
                  </c:pt>
                  <c:pt idx="1">
                    <c:v>Booking Requests</c:v>
                  </c:pt>
                  <c:pt idx="2">
                    <c:v>Conversion Rate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125</c:v>
                </c:pt>
                <c:pt idx="1">
                  <c:v>120</c:v>
                </c:pt>
                <c:pt idx="2">
                  <c:v>125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1C2B3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E72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DD7C9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E7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3D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280160"/>
            <a:ext cx="3840480" cy="3840480"/>
          </a:xfrm>
          <a:prstGeom prst="ellipse">
            <a:avLst/>
          </a:prstGeom>
          <a:solidFill>
            <a:srgbClr val="156A80"/>
          </a:solidFill>
          <a:ln/>
        </p:spPr>
      </p:sp>
      <p:sp>
        <p:nvSpPr>
          <p:cNvPr id="3" name="Shape 1"/>
          <p:cNvSpPr/>
          <p:nvPr/>
        </p:nvSpPr>
        <p:spPr>
          <a:xfrm>
            <a:off x="10698480" y="4206240"/>
            <a:ext cx="2743200" cy="2743200"/>
          </a:xfrm>
          <a:prstGeom prst="ellipse">
            <a:avLst/>
          </a:prstGeom>
          <a:solidFill>
            <a:srgbClr val="FF6B4A"/>
          </a:solidFill>
          <a:ln/>
        </p:spPr>
      </p:sp>
      <p:sp>
        <p:nvSpPr>
          <p:cNvPr id="4" name="Shape 2"/>
          <p:cNvSpPr/>
          <p:nvPr/>
        </p:nvSpPr>
        <p:spPr>
          <a:xfrm>
            <a:off x="-1737360" y="6309360"/>
            <a:ext cx="1828800" cy="1828800"/>
          </a:xfrm>
          <a:prstGeom prst="ellipse">
            <a:avLst/>
          </a:prstGeom>
          <a:solidFill>
            <a:srgbClr val="F5B942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2331720"/>
            <a:ext cx="3291840" cy="0"/>
          </a:xfrm>
          <a:prstGeom prst="line">
            <a:avLst/>
          </a:prstGeom>
          <a:noFill/>
          <a:ln w="19050">
            <a:solidFill>
              <a:srgbClr val="F5B942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>
            <a:off x="3977640" y="2240280"/>
            <a:ext cx="109728" cy="109728"/>
          </a:xfrm>
          <a:prstGeom prst="ellipse">
            <a:avLst/>
          </a:prstGeom>
          <a:solidFill>
            <a:srgbClr val="F5B942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18745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BACK-TO-SCHOOL STUDENT TRAVEL DEALS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22960" y="2423160"/>
            <a:ext cx="960120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Tramona Ad Campaign</a:t>
            </a:r>
            <a:endParaRPr lang="en-US" sz="4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Performance Report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822960" y="41605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BFD9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Meta Ads case study — turning a $2,000 budget into measurable growth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22960" y="5806440"/>
            <a:ext cx="2743200" cy="685800"/>
          </a:xfrm>
          <a:prstGeom prst="roundRect">
            <a:avLst>
              <a:gd name="adj" fmla="val 10667"/>
            </a:avLst>
          </a:prstGeom>
          <a:solidFill>
            <a:srgbClr val="156A80">
              <a:alpha val="70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1005840" y="5879592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5B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PERIOD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005840" y="6099048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March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840480" y="5806440"/>
            <a:ext cx="2743200" cy="685800"/>
          </a:xfrm>
          <a:prstGeom prst="roundRect">
            <a:avLst>
              <a:gd name="adj" fmla="val 10667"/>
            </a:avLst>
          </a:prstGeom>
          <a:solidFill>
            <a:srgbClr val="156A80">
              <a:alpha val="70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4023360" y="5879592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5B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BUDGET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023360" y="6099048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$2,000 · Meta Ads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858000" y="5806440"/>
            <a:ext cx="2743200" cy="685800"/>
          </a:xfrm>
          <a:prstGeom prst="roundRect">
            <a:avLst>
              <a:gd name="adj" fmla="val 10667"/>
            </a:avLst>
          </a:prstGeom>
          <a:solidFill>
            <a:srgbClr val="156A80">
              <a:alpha val="70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7040880" y="5879592"/>
            <a:ext cx="2377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5B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BY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7040880" y="6099048"/>
            <a:ext cx="2377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Vishaan Jethra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6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SUMMARY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B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small budget, a clear signal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61264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Tramona introduced its flexible travel booking options — including bid-based bookings and adjustable pricing — to college students ahead of the school year. The campaign aimed to lift brand awareness, drive site traffic, and generate booking requests on a lean $2,000 Meta Ads budget.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32461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156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3639312"/>
            <a:ext cx="109728" cy="109728"/>
          </a:xfrm>
          <a:prstGeom prst="ellipse">
            <a:avLst/>
          </a:prstGeom>
          <a:solidFill>
            <a:srgbClr val="FF6B4A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3538728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C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 brand awareness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4023360"/>
            <a:ext cx="109728" cy="109728"/>
          </a:xfrm>
          <a:prstGeom prst="ellipse">
            <a:avLst/>
          </a:prstGeom>
          <a:solidFill>
            <a:srgbClr val="FF6B4A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3922776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C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 website traffic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48640" y="4407408"/>
            <a:ext cx="109728" cy="109728"/>
          </a:xfrm>
          <a:prstGeom prst="ellipse">
            <a:avLst/>
          </a:prstGeom>
          <a:solidFill>
            <a:srgbClr val="FF6B4A"/>
          </a:solidFill>
          <a:ln/>
        </p:spPr>
      </p:sp>
      <p:sp>
        <p:nvSpPr>
          <p:cNvPr id="11" name="Text 9"/>
          <p:cNvSpPr/>
          <p:nvPr/>
        </p:nvSpPr>
        <p:spPr>
          <a:xfrm>
            <a:off x="822960" y="4306824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C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 booking requests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7315200" y="1417320"/>
            <a:ext cx="4297680" cy="1371600"/>
          </a:xfrm>
          <a:prstGeom prst="roundRect">
            <a:avLst>
              <a:gd name="adj" fmla="val 6667"/>
            </a:avLst>
          </a:prstGeom>
          <a:solidFill>
            <a:srgbClr val="0E3D4E"/>
          </a:solidFill>
          <a:ln/>
        </p:spPr>
      </p:sp>
      <p:sp>
        <p:nvSpPr>
          <p:cNvPr id="13" name="Text 11"/>
          <p:cNvSpPr/>
          <p:nvPr/>
        </p:nvSpPr>
        <p:spPr>
          <a:xfrm>
            <a:off x="7589520" y="1581912"/>
            <a:ext cx="2011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5B9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+10%</a:t>
            </a:r>
            <a:endParaRPr lang="en-US" sz="4000" dirty="0"/>
          </a:p>
        </p:txBody>
      </p:sp>
      <p:sp>
        <p:nvSpPr>
          <p:cNvPr id="14" name="Text 12"/>
          <p:cNvSpPr/>
          <p:nvPr/>
        </p:nvSpPr>
        <p:spPr>
          <a:xfrm>
            <a:off x="7589520" y="2350008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E7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Rise in site traffic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315200" y="2990088"/>
            <a:ext cx="4297680" cy="1371600"/>
          </a:xfrm>
          <a:prstGeom prst="roundRect">
            <a:avLst>
              <a:gd name="adj" fmla="val 6667"/>
            </a:avLst>
          </a:prstGeom>
          <a:solidFill>
            <a:srgbClr val="0E3D4E"/>
          </a:solidFill>
          <a:ln/>
        </p:spPr>
      </p:sp>
      <p:sp>
        <p:nvSpPr>
          <p:cNvPr id="16" name="Text 14"/>
          <p:cNvSpPr/>
          <p:nvPr/>
        </p:nvSpPr>
        <p:spPr>
          <a:xfrm>
            <a:off x="7589520" y="3154680"/>
            <a:ext cx="2011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5B9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+5%</a:t>
            </a:r>
            <a:endParaRPr lang="en-US" sz="4000" dirty="0"/>
          </a:p>
        </p:txBody>
      </p:sp>
      <p:sp>
        <p:nvSpPr>
          <p:cNvPr id="17" name="Text 15"/>
          <p:cNvSpPr/>
          <p:nvPr/>
        </p:nvSpPr>
        <p:spPr>
          <a:xfrm>
            <a:off x="7589520" y="3922776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E7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 in booking requests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315200" y="4562856"/>
            <a:ext cx="4297680" cy="1371600"/>
          </a:xfrm>
          <a:prstGeom prst="roundRect">
            <a:avLst>
              <a:gd name="adj" fmla="val 6667"/>
            </a:avLst>
          </a:prstGeom>
          <a:solidFill>
            <a:srgbClr val="0E3D4E"/>
          </a:solidFill>
          <a:ln/>
        </p:spPr>
      </p:sp>
      <p:sp>
        <p:nvSpPr>
          <p:cNvPr id="19" name="Text 17"/>
          <p:cNvSpPr/>
          <p:nvPr/>
        </p:nvSpPr>
        <p:spPr>
          <a:xfrm>
            <a:off x="7589520" y="4727448"/>
            <a:ext cx="20116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5B9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2.5x</a:t>
            </a:r>
            <a:endParaRPr lang="en-US" sz="4000" dirty="0"/>
          </a:p>
        </p:txBody>
      </p:sp>
      <p:sp>
        <p:nvSpPr>
          <p:cNvPr id="20" name="Text 18"/>
          <p:cNvSpPr/>
          <p:nvPr/>
        </p:nvSpPr>
        <p:spPr>
          <a:xfrm>
            <a:off x="7589520" y="5495544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E7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on ad spend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6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CAMPAIGN OBJECTIVES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B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goals, one lean budget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868680" cy="868680"/>
          </a:xfrm>
          <a:prstGeom prst="ellipse">
            <a:avLst/>
          </a:prstGeom>
          <a:solidFill>
            <a:srgbClr val="0E3D4E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691640"/>
            <a:ext cx="8686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691640" y="1645920"/>
            <a:ext cx="8686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 Brand Awareness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691640" y="2057400"/>
            <a:ext cx="8869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Showcase Tramona's unique booking options — flexible pricing and bid-based bookings — to a new student audience.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3154680"/>
            <a:ext cx="868680" cy="868680"/>
          </a:xfrm>
          <a:prstGeom prst="ellipse">
            <a:avLst/>
          </a:prstGeom>
          <a:solidFill>
            <a:srgbClr val="FF6B4A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3154680"/>
            <a:ext cx="8686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691640" y="3108960"/>
            <a:ext cx="8686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 Website Traffic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691640" y="3520440"/>
            <a:ext cx="8869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Promote exclusive back-to-school travel deals to pull students from the feed to the site.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4617720"/>
            <a:ext cx="868680" cy="868680"/>
          </a:xfrm>
          <a:prstGeom prst="ellipse">
            <a:avLst/>
          </a:prstGeom>
          <a:solidFill>
            <a:srgbClr val="0E3D4E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4617720"/>
            <a:ext cx="8686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691640" y="4572000"/>
            <a:ext cx="8686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Boost Conversion Rates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691640" y="4983480"/>
            <a:ext cx="8869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Highlight 5–10% fee reductions and flexible payment options to turn visits into bookings.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3D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5B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&amp; PERFORMANCE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the $2,000 went</a:t>
            </a:r>
            <a:endParaRPr lang="en-US" sz="30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554480"/>
          <a:ext cx="4937760" cy="4663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6035040" y="1737360"/>
            <a:ext cx="2560320" cy="1920240"/>
          </a:xfrm>
          <a:prstGeom prst="roundRect">
            <a:avLst>
              <a:gd name="adj" fmla="val 4762"/>
            </a:avLst>
          </a:prstGeom>
          <a:solidFill>
            <a:srgbClr val="156A80">
              <a:alpha val="7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217920" y="2057400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5B9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150,000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6217920" y="2926080"/>
            <a:ext cx="2194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E7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Impressions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8869680" y="1737360"/>
            <a:ext cx="2560320" cy="1920240"/>
          </a:xfrm>
          <a:prstGeom prst="roundRect">
            <a:avLst>
              <a:gd name="adj" fmla="val 4762"/>
            </a:avLst>
          </a:prstGeom>
          <a:solidFill>
            <a:srgbClr val="156A80">
              <a:alpha val="75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9052560" y="2057400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5B9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2,400</a:t>
            </a:r>
            <a:endParaRPr lang="en-US" sz="2700" dirty="0"/>
          </a:p>
        </p:txBody>
      </p:sp>
      <p:sp>
        <p:nvSpPr>
          <p:cNvPr id="10" name="Text 7"/>
          <p:cNvSpPr/>
          <p:nvPr/>
        </p:nvSpPr>
        <p:spPr>
          <a:xfrm>
            <a:off x="9052560" y="2926080"/>
            <a:ext cx="2194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E7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Clicks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035040" y="3931920"/>
            <a:ext cx="2560320" cy="1920240"/>
          </a:xfrm>
          <a:prstGeom prst="roundRect">
            <a:avLst>
              <a:gd name="adj" fmla="val 4762"/>
            </a:avLst>
          </a:prstGeom>
          <a:solidFill>
            <a:srgbClr val="156A80">
              <a:alpha val="75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6217920" y="4251960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5B9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$0.83</a:t>
            </a:r>
            <a:endParaRPr lang="en-US" sz="2700" dirty="0"/>
          </a:p>
        </p:txBody>
      </p:sp>
      <p:sp>
        <p:nvSpPr>
          <p:cNvPr id="13" name="Text 10"/>
          <p:cNvSpPr/>
          <p:nvPr/>
        </p:nvSpPr>
        <p:spPr>
          <a:xfrm>
            <a:off x="6217920" y="5120640"/>
            <a:ext cx="2194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E7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CPC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8869680" y="3931920"/>
            <a:ext cx="2560320" cy="1920240"/>
          </a:xfrm>
          <a:prstGeom prst="roundRect">
            <a:avLst>
              <a:gd name="adj" fmla="val 4762"/>
            </a:avLst>
          </a:prstGeom>
          <a:solidFill>
            <a:srgbClr val="156A80">
              <a:alpha val="75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9052560" y="4251960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5B9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4% / 6%</a:t>
            </a:r>
            <a:endParaRPr lang="en-US" sz="2700" dirty="0"/>
          </a:p>
        </p:txBody>
      </p:sp>
      <p:sp>
        <p:nvSpPr>
          <p:cNvPr id="16" name="Text 13"/>
          <p:cNvSpPr/>
          <p:nvPr/>
        </p:nvSpPr>
        <p:spPr>
          <a:xfrm>
            <a:off x="9052560" y="5120640"/>
            <a:ext cx="2194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E7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 (FB / IG)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6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METRICS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B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Beating the target across the board</a:t>
            </a:r>
            <a:endParaRPr lang="en-US" sz="30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600200"/>
          <a:ext cx="66751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7498080" y="169164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 TRAFFIC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7498080" y="1947672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E3D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5,000 visits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7498080" y="24231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FF6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4,000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7498080" y="274320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REQUESTS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7498080" y="2999232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E3D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120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7498080" y="34747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FF6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100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7498080" y="379476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 RATE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7498080" y="4050792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E3D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5%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7498080" y="452628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FF6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target: 4%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7498080" y="5074920"/>
            <a:ext cx="4114800" cy="960120"/>
          </a:xfrm>
          <a:prstGeom prst="roundRect">
            <a:avLst>
              <a:gd name="adj" fmla="val 9524"/>
            </a:avLst>
          </a:prstGeom>
          <a:solidFill>
            <a:srgbClr val="0E3D4E"/>
          </a:solidFill>
          <a:ln/>
        </p:spPr>
      </p:sp>
      <p:sp>
        <p:nvSpPr>
          <p:cNvPr id="15" name="Text 12"/>
          <p:cNvSpPr/>
          <p:nvPr/>
        </p:nvSpPr>
        <p:spPr>
          <a:xfrm>
            <a:off x="7680960" y="5166360"/>
            <a:ext cx="2011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5B9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2.5x ROI</a:t>
            </a:r>
            <a:endParaRPr lang="en-US" sz="2600" dirty="0"/>
          </a:p>
        </p:txBody>
      </p:sp>
      <p:sp>
        <p:nvSpPr>
          <p:cNvPr id="16" name="Text 13"/>
          <p:cNvSpPr/>
          <p:nvPr/>
        </p:nvSpPr>
        <p:spPr>
          <a:xfrm>
            <a:off x="9601200" y="5166360"/>
            <a:ext cx="1920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E7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on ad spend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6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PERFORMANCE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B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Facebook vs. Instagram, head to head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394960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E3DDC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1920240"/>
            <a:ext cx="640080" cy="640080"/>
          </a:xfrm>
          <a:prstGeom prst="ellipse">
            <a:avLst/>
          </a:prstGeom>
          <a:solidFill>
            <a:srgbClr val="3B5998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19202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691640" y="2029968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C2B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Facebook Ads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14400" y="288036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E3D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60,000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2560320" y="297180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Impressions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3593592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E3D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900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2560320" y="3685032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914400" y="4306824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E3D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4%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2560320" y="4398264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 Rate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914400" y="5074920"/>
            <a:ext cx="4663440" cy="0"/>
          </a:xfrm>
          <a:prstGeom prst="line">
            <a:avLst/>
          </a:prstGeom>
          <a:noFill/>
          <a:ln w="12700">
            <a:solidFill>
              <a:srgbClr val="E3DDC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4400" y="5212080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 formats: Carousel ads &amp; video content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263640" y="1600200"/>
            <a:ext cx="5394960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E3DDC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583680" y="1920240"/>
            <a:ext cx="640080" cy="640080"/>
          </a:xfrm>
          <a:prstGeom prst="ellipse">
            <a:avLst/>
          </a:prstGeom>
          <a:solidFill>
            <a:srgbClr val="FF6B4A"/>
          </a:solidFill>
          <a:ln/>
        </p:spPr>
      </p:sp>
      <p:sp>
        <p:nvSpPr>
          <p:cNvPr id="18" name="Text 16"/>
          <p:cNvSpPr/>
          <p:nvPr/>
        </p:nvSpPr>
        <p:spPr>
          <a:xfrm>
            <a:off x="6583680" y="19202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IG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406640" y="2029968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C2B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Instagram Ads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6629400" y="288036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E3D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90,000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8275320" y="297180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Impressions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629400" y="3593592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E3D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1,500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8275320" y="3685032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629400" y="4306824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E3D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6%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8275320" y="4398264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 Rate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6629400" y="5074920"/>
            <a:ext cx="4663440" cy="0"/>
          </a:xfrm>
          <a:prstGeom prst="line">
            <a:avLst/>
          </a:prstGeom>
          <a:noFill/>
          <a:ln w="12700">
            <a:solidFill>
              <a:srgbClr val="E3DDC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629400" y="5212080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 storytelling with high-quality images &amp; student testimonials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E3D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5B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AUDIENCE INSIGHTS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showed up, and where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4206240" cy="4480560"/>
          </a:xfrm>
          <a:prstGeom prst="roundRect">
            <a:avLst>
              <a:gd name="adj" fmla="val 2609"/>
            </a:avLst>
          </a:prstGeom>
          <a:solidFill>
            <a:srgbClr val="156A80">
              <a:alpha val="75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2103120"/>
            <a:ext cx="3657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F5B9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70%</a:t>
            </a:r>
            <a:endParaRPr lang="en-US" sz="7200" dirty="0"/>
          </a:p>
        </p:txBody>
      </p:sp>
      <p:sp>
        <p:nvSpPr>
          <p:cNvPr id="6" name="Text 4"/>
          <p:cNvSpPr/>
          <p:nvPr/>
        </p:nvSpPr>
        <p:spPr>
          <a:xfrm>
            <a:off x="822960" y="3246120"/>
            <a:ext cx="3566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D8E7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interactions came from students aged 18–22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22960" y="4251960"/>
            <a:ext cx="3566160" cy="0"/>
          </a:xfrm>
          <a:prstGeom prst="line">
            <a:avLst/>
          </a:prstGeom>
          <a:noFill/>
          <a:ln w="12700">
            <a:solidFill>
              <a:srgbClr val="3E73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43484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FF6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BEHAVIOR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22960" y="4736592"/>
            <a:ext cx="3566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consistently gravitated toward cost-savings messaging and flexible booking options.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5120640" y="17830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FF6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GEOGRAPHIC FOCUS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120640" y="2194560"/>
            <a:ext cx="6492240" cy="960120"/>
          </a:xfrm>
          <a:prstGeom prst="roundRect">
            <a:avLst>
              <a:gd name="adj" fmla="val 9524"/>
            </a:avLst>
          </a:prstGeom>
          <a:solidFill>
            <a:srgbClr val="FFFFFF">
              <a:alpha val="94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394960" y="2441448"/>
            <a:ext cx="457200" cy="457200"/>
          </a:xfrm>
          <a:prstGeom prst="ellipse">
            <a:avLst/>
          </a:prstGeom>
          <a:solidFill>
            <a:srgbClr val="FF6B4A"/>
          </a:solidFill>
          <a:ln/>
        </p:spPr>
      </p:sp>
      <p:sp>
        <p:nvSpPr>
          <p:cNvPr id="13" name="Text 11"/>
          <p:cNvSpPr/>
          <p:nvPr/>
        </p:nvSpPr>
        <p:spPr>
          <a:xfrm>
            <a:off x="5394960" y="244144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080760" y="2322576"/>
            <a:ext cx="5303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C2B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Seattle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080760" y="2743200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market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120640" y="3429000"/>
            <a:ext cx="6492240" cy="960120"/>
          </a:xfrm>
          <a:prstGeom prst="roundRect">
            <a:avLst>
              <a:gd name="adj" fmla="val 9524"/>
            </a:avLst>
          </a:prstGeom>
          <a:solidFill>
            <a:srgbClr val="FFFFFF">
              <a:alpha val="94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5394960" y="3675888"/>
            <a:ext cx="457200" cy="457200"/>
          </a:xfrm>
          <a:prstGeom prst="ellipse">
            <a:avLst/>
          </a:prstGeom>
          <a:solidFill>
            <a:srgbClr val="FF6B4A"/>
          </a:solidFill>
          <a:ln/>
        </p:spPr>
      </p:sp>
      <p:sp>
        <p:nvSpPr>
          <p:cNvPr id="18" name="Text 16"/>
          <p:cNvSpPr/>
          <p:nvPr/>
        </p:nvSpPr>
        <p:spPr>
          <a:xfrm>
            <a:off x="5394960" y="367588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080760" y="3557016"/>
            <a:ext cx="5303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C2B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Austin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6080760" y="3977640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market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120640" y="4663440"/>
            <a:ext cx="6492240" cy="960120"/>
          </a:xfrm>
          <a:prstGeom prst="roundRect">
            <a:avLst>
              <a:gd name="adj" fmla="val 9524"/>
            </a:avLst>
          </a:prstGeom>
          <a:solidFill>
            <a:srgbClr val="FFFFFF">
              <a:alpha val="9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5394960" y="4910328"/>
            <a:ext cx="457200" cy="457200"/>
          </a:xfrm>
          <a:prstGeom prst="ellipse">
            <a:avLst/>
          </a:prstGeom>
          <a:solidFill>
            <a:srgbClr val="FF6B4A"/>
          </a:solidFill>
          <a:ln/>
        </p:spPr>
      </p:sp>
      <p:sp>
        <p:nvSpPr>
          <p:cNvPr id="23" name="Text 21"/>
          <p:cNvSpPr/>
          <p:nvPr/>
        </p:nvSpPr>
        <p:spPr>
          <a:xfrm>
            <a:off x="5394960" y="49103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080760" y="4791456"/>
            <a:ext cx="5303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C2B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Dallas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6080760" y="5212080"/>
            <a:ext cx="5303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market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6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CHALLENGES &amp; OPPORTUNITIES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C2B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slowed us down, what speeds us up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394960" cy="4480560"/>
          </a:xfrm>
          <a:prstGeom prst="roundRect">
            <a:avLst>
              <a:gd name="adj" fmla="val 2449"/>
            </a:avLst>
          </a:prstGeom>
          <a:solidFill>
            <a:srgbClr val="0E3D4E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96596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50" kern="0" dirty="0">
                <a:solidFill>
                  <a:srgbClr val="FF6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2514600"/>
            <a:ext cx="365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B9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–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280160" y="2542032"/>
            <a:ext cx="4480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click-through rate (CTR) on Facebook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914400" y="3474720"/>
            <a:ext cx="365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5B9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–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280160" y="3502152"/>
            <a:ext cx="4480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 fatigue building toward the campaign's end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263640" y="1691640"/>
            <a:ext cx="5394960" cy="448056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12700">
            <a:solidFill>
              <a:srgbClr val="E3DDC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29400" y="196596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50" kern="0" dirty="0">
                <a:solidFill>
                  <a:srgbClr val="156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OPPORTUNITIES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629400" y="2542032"/>
            <a:ext cx="146304" cy="146304"/>
          </a:xfrm>
          <a:prstGeom prst="ellipse">
            <a:avLst/>
          </a:prstGeom>
          <a:solidFill>
            <a:srgbClr val="156A80"/>
          </a:solidFill>
          <a:ln/>
        </p:spPr>
      </p:sp>
      <p:sp>
        <p:nvSpPr>
          <p:cNvPr id="13" name="Text 11"/>
          <p:cNvSpPr/>
          <p:nvPr/>
        </p:nvSpPr>
        <p:spPr>
          <a:xfrm>
            <a:off x="6949440" y="2423160"/>
            <a:ext cx="44805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1C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Reallocate more budget toward Instagram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6629400" y="3474720"/>
            <a:ext cx="146304" cy="146304"/>
          </a:xfrm>
          <a:prstGeom prst="ellipse">
            <a:avLst/>
          </a:prstGeom>
          <a:solidFill>
            <a:srgbClr val="156A80"/>
          </a:solidFill>
          <a:ln/>
        </p:spPr>
      </p:sp>
      <p:sp>
        <p:nvSpPr>
          <p:cNvPr id="15" name="Text 13"/>
          <p:cNvSpPr/>
          <p:nvPr/>
        </p:nvSpPr>
        <p:spPr>
          <a:xfrm>
            <a:off x="6949440" y="3355848"/>
            <a:ext cx="44805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1C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Refresh creative assets more frequently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629400" y="4407408"/>
            <a:ext cx="146304" cy="146304"/>
          </a:xfrm>
          <a:prstGeom prst="ellipse">
            <a:avLst/>
          </a:prstGeom>
          <a:solidFill>
            <a:srgbClr val="156A80"/>
          </a:solidFill>
          <a:ln/>
        </p:spPr>
      </p:sp>
      <p:sp>
        <p:nvSpPr>
          <p:cNvPr id="17" name="Text 15"/>
          <p:cNvSpPr/>
          <p:nvPr/>
        </p:nvSpPr>
        <p:spPr>
          <a:xfrm>
            <a:off x="6949440" y="4288536"/>
            <a:ext cx="44805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1C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dynamic creative formats and user-generated content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6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RECOMMENDATIONS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B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moves for the next campaign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60120" y="2606040"/>
            <a:ext cx="10241280" cy="0"/>
          </a:xfrm>
          <a:prstGeom prst="line">
            <a:avLst/>
          </a:prstGeom>
          <a:noFill/>
          <a:ln w="25400">
            <a:solidFill>
              <a:srgbClr val="D9D2C0"/>
            </a:solidFill>
            <a:prstDash val="dash"/>
          </a:ln>
        </p:spPr>
      </p:sp>
      <p:sp>
        <p:nvSpPr>
          <p:cNvPr id="5" name="Shape 3"/>
          <p:cNvSpPr/>
          <p:nvPr/>
        </p:nvSpPr>
        <p:spPr>
          <a:xfrm>
            <a:off x="1389888" y="2331720"/>
            <a:ext cx="548640" cy="548640"/>
          </a:xfrm>
          <a:prstGeom prst="ellipse">
            <a:avLst/>
          </a:prstGeom>
          <a:solidFill>
            <a:srgbClr val="0E3D4E"/>
          </a:solidFill>
          <a:ln/>
        </p:spPr>
      </p:sp>
      <p:sp>
        <p:nvSpPr>
          <p:cNvPr id="6" name="Text 4"/>
          <p:cNvSpPr/>
          <p:nvPr/>
        </p:nvSpPr>
        <p:spPr>
          <a:xfrm>
            <a:off x="1389888" y="23317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94360" y="3063240"/>
            <a:ext cx="209397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1C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Reallocate Budget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3794760"/>
            <a:ext cx="2093976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Shift funds toward Instagram for higher engagement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621024" y="2331720"/>
            <a:ext cx="548640" cy="548640"/>
          </a:xfrm>
          <a:prstGeom prst="ellipse">
            <a:avLst/>
          </a:prstGeom>
          <a:solidFill>
            <a:srgbClr val="FF6B4A"/>
          </a:solidFill>
          <a:ln/>
        </p:spPr>
      </p:sp>
      <p:sp>
        <p:nvSpPr>
          <p:cNvPr id="10" name="Text 8"/>
          <p:cNvSpPr/>
          <p:nvPr/>
        </p:nvSpPr>
        <p:spPr>
          <a:xfrm>
            <a:off x="3621024" y="23317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2825496" y="3063240"/>
            <a:ext cx="209397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1C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Refresh Creatives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2825496" y="3794760"/>
            <a:ext cx="2093976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visuals and messaging every two weeks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852160" y="2331720"/>
            <a:ext cx="548640" cy="548640"/>
          </a:xfrm>
          <a:prstGeom prst="ellipse">
            <a:avLst/>
          </a:prstGeom>
          <a:solidFill>
            <a:srgbClr val="0E3D4E"/>
          </a:solidFill>
          <a:ln/>
        </p:spPr>
      </p:sp>
      <p:sp>
        <p:nvSpPr>
          <p:cNvPr id="14" name="Text 12"/>
          <p:cNvSpPr/>
          <p:nvPr/>
        </p:nvSpPr>
        <p:spPr>
          <a:xfrm>
            <a:off x="5852160" y="23317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056632" y="3063240"/>
            <a:ext cx="209397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1C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Leverage UGC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056632" y="3794760"/>
            <a:ext cx="2093976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real student testimonials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8083296" y="2331720"/>
            <a:ext cx="548640" cy="548640"/>
          </a:xfrm>
          <a:prstGeom prst="ellipse">
            <a:avLst/>
          </a:prstGeom>
          <a:solidFill>
            <a:srgbClr val="FF6B4A"/>
          </a:solidFill>
          <a:ln/>
        </p:spPr>
      </p:sp>
      <p:sp>
        <p:nvSpPr>
          <p:cNvPr id="18" name="Text 16"/>
          <p:cNvSpPr/>
          <p:nvPr/>
        </p:nvSpPr>
        <p:spPr>
          <a:xfrm>
            <a:off x="8083296" y="23317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287768" y="3063240"/>
            <a:ext cx="209397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1C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Dynamic Formats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287768" y="3794760"/>
            <a:ext cx="2093976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interactive ads and real-time booking feeds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10314432" y="2331720"/>
            <a:ext cx="548640" cy="548640"/>
          </a:xfrm>
          <a:prstGeom prst="ellipse">
            <a:avLst/>
          </a:prstGeom>
          <a:solidFill>
            <a:srgbClr val="0E3D4E"/>
          </a:solidFill>
          <a:ln/>
        </p:spPr>
      </p:sp>
      <p:sp>
        <p:nvSpPr>
          <p:cNvPr id="22" name="Text 20"/>
          <p:cNvSpPr/>
          <p:nvPr/>
        </p:nvSpPr>
        <p:spPr>
          <a:xfrm>
            <a:off x="10314432" y="233172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9518904" y="3063240"/>
            <a:ext cx="209397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1C2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Monitoring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9518904" y="3794760"/>
            <a:ext cx="2093976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up dashboards for real-time performance tracking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E3D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480560"/>
            <a:ext cx="3657600" cy="3657600"/>
          </a:xfrm>
          <a:prstGeom prst="ellipse">
            <a:avLst/>
          </a:prstGeom>
          <a:solidFill>
            <a:srgbClr val="156A80"/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-1463040"/>
            <a:ext cx="1828800" cy="1828800"/>
          </a:xfrm>
          <a:prstGeom prst="ellipse">
            <a:avLst/>
          </a:prstGeom>
          <a:solidFill>
            <a:srgbClr val="FF6B4A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8229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5B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2960" y="1143000"/>
            <a:ext cx="8229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strong return on a small bet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822960" y="2057400"/>
            <a:ext cx="64008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D8E7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campaign effectively increased brand awareness, website traffic, and booking requests — achieving a 2.5x ROI within a $2,000 budget. Data-driven insights from this run will directly shape stronger, sharper campaigns ahead.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3931920"/>
            <a:ext cx="2103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6B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2.5x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822960" y="4553712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BFD9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ROI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3108960" y="3931920"/>
            <a:ext cx="2103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6B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$2,000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3108960" y="4553712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BFD9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spend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394960" y="3931920"/>
            <a:ext cx="2103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6B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+10%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5394960" y="4553712"/>
            <a:ext cx="2103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BFD9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traffic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822960" y="5806440"/>
            <a:ext cx="3840480" cy="0"/>
          </a:xfrm>
          <a:prstGeom prst="line">
            <a:avLst/>
          </a:prstGeom>
          <a:noFill/>
          <a:ln w="12700">
            <a:solidFill>
              <a:srgbClr val="3E738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594360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by Vishaan Jethra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22960" y="626364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9FC2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&amp; Content — Dhamaal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2026-08-03T19:54:37Z</dcterms:created>
  <dcterms:modified xsi:type="dcterms:W3CDTF">2026-08-03T19:54:37Z</dcterms:modified>
</cp:coreProperties>
</file>